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Bestekken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 voor een verantwoorde calculatie en raming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Opdrachtgever én aannemer maken een calculatie.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Aannemer			  prijsaanbieding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Opdrachtgever	</a:t>
            </a:r>
            <a:r>
              <a:rPr lang="nl-NL" smtClean="0"/>
              <a:t>	  controle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4978388" y="285293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4978388" y="386104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7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Leidraad voor de uitvoering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003" y="1196975"/>
            <a:ext cx="3885843" cy="4929188"/>
          </a:xfrm>
        </p:spPr>
      </p:pic>
    </p:spTree>
    <p:extLst>
      <p:ext uri="{BB962C8B-B14F-4D97-AF65-F5344CB8AC3E}">
        <p14:creationId xmlns:p14="http://schemas.microsoft.com/office/powerpoint/2010/main" val="9084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Leidraad voor de uitvoering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Technische beschrijving maakt het mogelijk het werk op de juiste manier uit te voeren.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Wat wil de opdrachtgever hebben?</a:t>
            </a:r>
          </a:p>
          <a:p>
            <a:pPr>
              <a:buFontTx/>
              <a:buChar char="-"/>
            </a:pPr>
            <a:r>
              <a:rPr lang="nl-NL" dirty="0" smtClean="0"/>
              <a:t>Waarvan moet het worden gemaakt?</a:t>
            </a:r>
          </a:p>
          <a:p>
            <a:pPr>
              <a:buFontTx/>
              <a:buChar char="-"/>
            </a:pPr>
            <a:r>
              <a:rPr lang="nl-NL" dirty="0" smtClean="0"/>
              <a:t>Hoeveel moeten er worden gemaakt?</a:t>
            </a:r>
          </a:p>
          <a:p>
            <a:pPr>
              <a:buFontTx/>
              <a:buChar char="-"/>
            </a:pPr>
            <a:r>
              <a:rPr lang="nl-NL" dirty="0" smtClean="0"/>
              <a:t>Waar moet het werk worden gemaakt?</a:t>
            </a:r>
          </a:p>
          <a:p>
            <a:pPr>
              <a:buFontTx/>
              <a:buChar char="-"/>
            </a:pPr>
            <a:r>
              <a:rPr lang="nl-NL" dirty="0" smtClean="0"/>
              <a:t>Welke andere voorwaarden zijn er?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Mag de aannemer dan niets meer zelf bepalen?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382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Prestatiebeschrijving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0" y="2327913"/>
            <a:ext cx="6635750" cy="2667311"/>
          </a:xfrm>
        </p:spPr>
      </p:pic>
    </p:spTree>
    <p:extLst>
      <p:ext uri="{BB962C8B-B14F-4D97-AF65-F5344CB8AC3E}">
        <p14:creationId xmlns:p14="http://schemas.microsoft.com/office/powerpoint/2010/main" val="4829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Prestatiebeschrijving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houdt de verlangde prestatie in? Concreet en gespecifieerd. 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Maatvoering</a:t>
            </a:r>
          </a:p>
          <a:p>
            <a:pPr>
              <a:buFontTx/>
              <a:buChar char="-"/>
            </a:pPr>
            <a:r>
              <a:rPr lang="nl-NL" dirty="0" smtClean="0"/>
              <a:t>Materiaal</a:t>
            </a:r>
          </a:p>
          <a:p>
            <a:pPr>
              <a:buFontTx/>
              <a:buChar char="-"/>
            </a:pPr>
            <a:r>
              <a:rPr lang="nl-NL" dirty="0" smtClean="0"/>
              <a:t>Wanneer</a:t>
            </a:r>
          </a:p>
          <a:p>
            <a:pPr>
              <a:buFontTx/>
              <a:buChar char="-"/>
            </a:pPr>
            <a:r>
              <a:rPr lang="nl-NL" dirty="0" smtClean="0"/>
              <a:t>Exacte locatie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En in het onderhoud dan?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358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Controlemiddel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5" y="1826419"/>
            <a:ext cx="5842000" cy="3670300"/>
          </a:xfrm>
        </p:spPr>
      </p:pic>
    </p:spTree>
    <p:extLst>
      <p:ext uri="{BB962C8B-B14F-4D97-AF65-F5344CB8AC3E}">
        <p14:creationId xmlns:p14="http://schemas.microsoft.com/office/powerpoint/2010/main" val="18271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Controlemiddel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werk moet voldoen aan de voorwaarden die zijn beschreven in het bestek. Ook moet duidelijk zijn </a:t>
            </a:r>
            <a:r>
              <a:rPr lang="nl-NL" i="1" dirty="0" smtClean="0"/>
              <a:t>hoe</a:t>
            </a:r>
            <a:r>
              <a:rPr lang="nl-NL" dirty="0" smtClean="0"/>
              <a:t> en </a:t>
            </a:r>
            <a:r>
              <a:rPr lang="nl-NL" i="1" dirty="0" smtClean="0"/>
              <a:t>waarop</a:t>
            </a:r>
            <a:r>
              <a:rPr lang="nl-NL" dirty="0" smtClean="0"/>
              <a:t> wordt gecontroleerd.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Vindt controle alleen aan het eind bij oplevering plaats?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7864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 van de opdracht:</a:t>
            </a:r>
          </a:p>
          <a:p>
            <a:pPr marL="0" indent="0">
              <a:buNone/>
            </a:pPr>
            <a:r>
              <a:rPr lang="nl-NL" dirty="0" smtClean="0"/>
              <a:t>‘Aanbesteding’ is een andere vakterm die we regelmatig tegenkomen als we het over bestekken hebben, en andersom.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Maar wat is een aanbesteding eigenlijk?</a:t>
            </a:r>
          </a:p>
        </p:txBody>
      </p:sp>
      <p:sp>
        <p:nvSpPr>
          <p:cNvPr id="5" name="Titel 3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/>
          <a:lstStyle/>
          <a:p>
            <a:r>
              <a:rPr lang="nl-NL" dirty="0" smtClean="0"/>
              <a:t>Aanbesteding en bestek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4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Opdracht:</a:t>
            </a:r>
          </a:p>
          <a:p>
            <a:pPr marL="514350" indent="-514350">
              <a:buAutoNum type="arabicPeriod"/>
            </a:pPr>
            <a:r>
              <a:rPr lang="nl-NL" dirty="0" smtClean="0"/>
              <a:t>Werk in hetzelfde groepje van “De Schooltuin”. Zoek op de website www.vhg.org op wat een aanbesteding is. Koppel de informatie die je vind aan het begrip ‘bestek’.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Maak een korte omschrijving waarin je het begrip ‘bestek’ én het begrip ‘aanbesteding’ verwerkt.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Aanbesteding en bestek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5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Aanbesteding en bestek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Opdracht:</a:t>
            </a:r>
          </a:p>
          <a:p>
            <a:pPr marL="0" indent="0">
              <a:buNone/>
            </a:pPr>
            <a:r>
              <a:rPr lang="nl-NL" dirty="0" smtClean="0"/>
              <a:t>Neem net boekwerk:</a:t>
            </a:r>
          </a:p>
          <a:p>
            <a:pPr marL="0" indent="0">
              <a:buNone/>
            </a:pPr>
            <a:r>
              <a:rPr lang="nl-NL" dirty="0"/>
              <a:t>RAW Cursusbestek 2015 </a:t>
            </a:r>
            <a:r>
              <a:rPr lang="nl-NL" dirty="0" smtClean="0"/>
              <a:t> door, samen met de docent.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een RAW bestek voor uitvoeren van het ontwerp van </a:t>
            </a:r>
            <a:r>
              <a:rPr lang="nl-NL" smtClean="0"/>
              <a:t>: “De Schooltuin”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508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Bestekken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1431" y="1196975"/>
            <a:ext cx="4034987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742" y="1196975"/>
            <a:ext cx="3984365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Een nauwkeurige beschrijving van een werk, met alle inlichtingen aangaande de gang en de uitvoering ervan, de te gebruiken materialen, de regeling der werkzaamheden, enzovoort.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En wat is daar het nut van?</a:t>
            </a:r>
            <a:endParaRPr lang="nl-NL" i="1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/>
          <a:lstStyle/>
          <a:p>
            <a:r>
              <a:rPr lang="nl-NL" dirty="0" smtClean="0"/>
              <a:t>Bestekken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r>
              <a:rPr lang="nl-NL" dirty="0" smtClean="0"/>
              <a:t>Functie van een bestek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Zakelijk en juridisch bewijs;</a:t>
            </a:r>
          </a:p>
          <a:p>
            <a:r>
              <a:rPr lang="nl-NL" dirty="0" smtClean="0"/>
              <a:t>Communicatiemiddel;</a:t>
            </a:r>
          </a:p>
          <a:p>
            <a:r>
              <a:rPr lang="nl-NL" dirty="0" smtClean="0"/>
              <a:t>Uitgangspunt voor verantwoorde calculatie en raming;</a:t>
            </a:r>
          </a:p>
          <a:p>
            <a:r>
              <a:rPr lang="nl-NL" dirty="0" smtClean="0"/>
              <a:t>Leidraad voor de uitvoering;</a:t>
            </a:r>
          </a:p>
          <a:p>
            <a:r>
              <a:rPr lang="nl-NL" dirty="0" smtClean="0"/>
              <a:t>Prestatiebeschrijving;</a:t>
            </a:r>
          </a:p>
          <a:p>
            <a:r>
              <a:rPr lang="nl-NL" dirty="0" smtClean="0"/>
              <a:t>Controlemiddel.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Zakelijk en juridisch bewijs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703" y="2271093"/>
            <a:ext cx="4444444" cy="2780952"/>
          </a:xfrm>
        </p:spPr>
      </p:pic>
    </p:spTree>
    <p:extLst>
      <p:ext uri="{BB962C8B-B14F-4D97-AF65-F5344CB8AC3E}">
        <p14:creationId xmlns:p14="http://schemas.microsoft.com/office/powerpoint/2010/main" val="18248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Zakelijk en juridisch bewijs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Een bestek is een contractdocument tussen de opdrachtgever en de aannemer.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Hierin staan:</a:t>
            </a:r>
          </a:p>
          <a:p>
            <a:pPr>
              <a:buFontTx/>
              <a:buChar char="-"/>
            </a:pPr>
            <a:r>
              <a:rPr lang="nl-NL" dirty="0" smtClean="0"/>
              <a:t>Rechten</a:t>
            </a:r>
          </a:p>
          <a:p>
            <a:pPr>
              <a:buFontTx/>
              <a:buChar char="-"/>
            </a:pPr>
            <a:r>
              <a:rPr lang="nl-NL" dirty="0" smtClean="0"/>
              <a:t>Plichten</a:t>
            </a:r>
          </a:p>
          <a:p>
            <a:pPr>
              <a:buFontTx/>
              <a:buChar char="-"/>
            </a:pPr>
            <a:r>
              <a:rPr lang="nl-NL" dirty="0" smtClean="0"/>
              <a:t>Risico’s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Voor wie geldt dit dan?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2387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Communicatiemiddel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824" y="1196975"/>
            <a:ext cx="5300202" cy="4929188"/>
          </a:xfrm>
        </p:spPr>
      </p:pic>
    </p:spTree>
    <p:extLst>
      <p:ext uri="{BB962C8B-B14F-4D97-AF65-F5344CB8AC3E}">
        <p14:creationId xmlns:p14="http://schemas.microsoft.com/office/powerpoint/2010/main" val="8934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Communicatiemiddel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de uitvoering van een werk is informatie nodig. Informatieoverdracht is ook opgenomen in het bestek.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49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 voor een verantwoorde calculatie en raming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1918494"/>
            <a:ext cx="5238750" cy="3486150"/>
          </a:xfrm>
        </p:spPr>
      </p:pic>
    </p:spTree>
    <p:extLst>
      <p:ext uri="{BB962C8B-B14F-4D97-AF65-F5344CB8AC3E}">
        <p14:creationId xmlns:p14="http://schemas.microsoft.com/office/powerpoint/2010/main" val="24286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392</Words>
  <Application>Microsoft Office PowerPoint</Application>
  <PresentationFormat>Diavoorstelling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Kantoorthema</vt:lpstr>
      <vt:lpstr>PowerPoint-presentatie</vt:lpstr>
      <vt:lpstr>Bestekken</vt:lpstr>
      <vt:lpstr>Bestekken</vt:lpstr>
      <vt:lpstr>Functie van een bestek</vt:lpstr>
      <vt:lpstr>Zakelijk en juridisch bewijs</vt:lpstr>
      <vt:lpstr>Zakelijk en juridisch bewijs</vt:lpstr>
      <vt:lpstr>Communicatiemiddel</vt:lpstr>
      <vt:lpstr>Communicatiemiddel</vt:lpstr>
      <vt:lpstr>Uitgangspunt voor een verantwoorde calculatie en raming</vt:lpstr>
      <vt:lpstr>Uitgangspunt voor een verantwoorde calculatie en raming</vt:lpstr>
      <vt:lpstr>Leidraad voor de uitvoering</vt:lpstr>
      <vt:lpstr>Leidraad voor de uitvoering</vt:lpstr>
      <vt:lpstr>Prestatiebeschrijving</vt:lpstr>
      <vt:lpstr>Prestatiebeschrijving</vt:lpstr>
      <vt:lpstr>Controlemiddel</vt:lpstr>
      <vt:lpstr>Controlemiddel</vt:lpstr>
      <vt:lpstr>Aanbesteding en bestek</vt:lpstr>
      <vt:lpstr>Aanbesteding en bestek</vt:lpstr>
      <vt:lpstr>Aanbesteding en bestek</vt:lpstr>
      <vt:lpstr>Evaluatie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Wilco van den Broek</cp:lastModifiedBy>
  <cp:revision>19</cp:revision>
  <dcterms:created xsi:type="dcterms:W3CDTF">2013-11-15T15:05:42Z</dcterms:created>
  <dcterms:modified xsi:type="dcterms:W3CDTF">2018-02-05T09:31:17Z</dcterms:modified>
</cp:coreProperties>
</file>